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/>
              <a:t>Тема 10</a:t>
            </a:r>
            <a:r>
              <a:rPr lang="ru-RU" sz="6000" b="1" dirty="0" smtClean="0"/>
              <a:t>.</a:t>
            </a:r>
            <a:br>
              <a:rPr lang="ru-RU" sz="6000" b="1" dirty="0" smtClean="0"/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>Особенности </a:t>
            </a:r>
            <a:r>
              <a:rPr lang="ru-RU" sz="6000" b="1" dirty="0" smtClean="0"/>
              <a:t>решения экономических проблем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525344"/>
          </a:xfrm>
        </p:spPr>
        <p:txBody>
          <a:bodyPr/>
          <a:lstStyle/>
          <a:p>
            <a:r>
              <a:rPr lang="ru-RU" dirty="0" smtClean="0"/>
              <a:t>В основе тех или иных отношений между работниками или их группами, как правило, лежат либо цели, либо средства, либо то и другое. С учетом такой двухмерности взаимодействия участников</a:t>
            </a:r>
          </a:p>
          <a:p>
            <a:r>
              <a:rPr lang="ru-RU" dirty="0" smtClean="0"/>
              <a:t>возможны четыре типа отношений между ними: конфликт, </a:t>
            </a:r>
            <a:r>
              <a:rPr lang="ru-RU" dirty="0" smtClean="0"/>
              <a:t>сотрудничество</a:t>
            </a:r>
            <a:r>
              <a:rPr lang="ru-RU" dirty="0" smtClean="0"/>
              <a:t>, соревнование и коалиция (табл. 1).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33670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</a:t>
            </a:r>
            <a:r>
              <a:rPr lang="ru-RU" i="1" dirty="0" smtClean="0"/>
              <a:t> конфликте</a:t>
            </a:r>
            <a:r>
              <a:rPr lang="ru-RU" dirty="0" smtClean="0"/>
              <a:t> каждая сторона стремится снизить ожидаемую ценность результата для другой стороны.</a:t>
            </a:r>
            <a:r>
              <a:rPr lang="ru-RU" i="1" dirty="0" smtClean="0"/>
              <a:t> Сотрудничество,</a:t>
            </a:r>
            <a:r>
              <a:rPr lang="ru-RU" dirty="0" smtClean="0"/>
              <a:t> наобо­рот, заключается в стремлении повысить ожидаемую ценность ре­зультата исходя из того, что он является общим.</a:t>
            </a:r>
            <a:r>
              <a:rPr lang="ru-RU" i="1" dirty="0" smtClean="0"/>
              <a:t> Соревнование</a:t>
            </a:r>
            <a:r>
              <a:rPr lang="ru-RU" dirty="0" smtClean="0"/>
              <a:t> </a:t>
            </a:r>
            <a:r>
              <a:rPr lang="ru-RU" dirty="0" smtClean="0"/>
              <a:t>характеризует </a:t>
            </a:r>
            <a:r>
              <a:rPr lang="ru-RU" dirty="0" smtClean="0"/>
              <a:t>ситуацию, в которой конфликт на низшем уровне слу­жит для достижения общей для обеих сторон цели высшего уровня. </a:t>
            </a:r>
            <a:r>
              <a:rPr lang="ru-RU" i="1" dirty="0" smtClean="0"/>
              <a:t>Коалиция</a:t>
            </a:r>
            <a:r>
              <a:rPr lang="ru-RU" dirty="0" smtClean="0"/>
              <a:t> образуется, когда участники, преследующие разные цели, соглашаются объединиться для ликвидации общего препятствия.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3100" b="1" dirty="0" smtClean="0"/>
              <a:t>Таблица 1. Типы отношений между элементами </a:t>
            </a:r>
            <a:r>
              <a:rPr lang="ru-RU" sz="3100" b="1" dirty="0" err="1" smtClean="0"/>
              <a:t>социокультурной</a:t>
            </a:r>
            <a:r>
              <a:rPr lang="ru-RU" sz="3100" b="1" dirty="0" smtClean="0"/>
              <a:t> 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/>
              <a:t>    системы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1844824"/>
          <a:ext cx="7632847" cy="3240360"/>
        </p:xfrm>
        <a:graphic>
          <a:graphicData uri="http://schemas.openxmlformats.org/drawingml/2006/table">
            <a:tbl>
              <a:tblPr/>
              <a:tblGrid>
                <a:gridCol w="2752287"/>
                <a:gridCol w="2440280"/>
                <a:gridCol w="2440280"/>
              </a:tblGrid>
              <a:tr h="810090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Средства</a:t>
                      </a:r>
                      <a:endParaRPr lang="ru-RU" sz="1800" dirty="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Цели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00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Несовместимы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Совместимы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Несовместимы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Конфликт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Соревнование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Совместимы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Коалиция</a:t>
                      </a:r>
                      <a:endParaRPr lang="ru-RU" sz="18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Сотрудничество</a:t>
                      </a:r>
                      <a:endParaRPr lang="ru-RU" sz="1800" dirty="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408712"/>
          </a:xfrm>
        </p:spPr>
        <p:txBody>
          <a:bodyPr/>
          <a:lstStyle/>
          <a:p>
            <a:r>
              <a:rPr lang="ru-RU" sz="3600" dirty="0" smtClean="0"/>
              <a:t>Чтобы организация могла служить своим членам, равно как и окружающей среде, она должна уметь справляться с конфликтами. Эффективное управление конфликтами является насущной и </a:t>
            </a:r>
            <a:r>
              <a:rPr lang="ru-RU" sz="3600" dirty="0" smtClean="0"/>
              <a:t>вполне </a:t>
            </a:r>
            <a:r>
              <a:rPr lang="ru-RU" sz="3600" dirty="0" smtClean="0"/>
              <a:t>разрешимой задачей. Существует по крайней мере четыре </a:t>
            </a:r>
            <a:r>
              <a:rPr lang="ru-RU" sz="3600" dirty="0" smtClean="0"/>
              <a:t>способа </a:t>
            </a:r>
            <a:r>
              <a:rPr lang="ru-RU" sz="3600" dirty="0" smtClean="0"/>
              <a:t>устранения конфликтной ситуации: разрешение, урегулирование, игнорирование и освобождение.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597352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Разрешение</a:t>
            </a:r>
            <a:r>
              <a:rPr lang="ru-RU" dirty="0" smtClean="0"/>
              <a:t> конфликта означает такой способ действия, при </a:t>
            </a:r>
            <a:r>
              <a:rPr lang="ru-RU" dirty="0" smtClean="0"/>
              <a:t>котором </a:t>
            </a:r>
            <a:r>
              <a:rPr lang="ru-RU" dirty="0" smtClean="0"/>
              <a:t>одна из сторон получает все, а другая — ничего. Иными сло­вами, это результат игры с нулевой суммой, когда есть победитель и побежденный.</a:t>
            </a:r>
            <a:r>
              <a:rPr lang="ru-RU" i="1" dirty="0" smtClean="0"/>
              <a:t> Урегулирование</a:t>
            </a:r>
            <a:r>
              <a:rPr lang="ru-RU" dirty="0" smtClean="0"/>
              <a:t> конфликта означает действия, при которых результат будет достаточно благоприятным и допустимым для обеих сторон. Иначе говоря, это компромисс.</a:t>
            </a:r>
            <a:r>
              <a:rPr lang="ru-RU" i="1" dirty="0" smtClean="0"/>
              <a:t> Игнорирование </a:t>
            </a:r>
            <a:r>
              <a:rPr lang="ru-RU" dirty="0" smtClean="0"/>
              <a:t>конфликта означает пассивное пережидание в надежде на то, что он сам собой ослабнет. Другими словами, это политика невмеша­тельства.</a:t>
            </a:r>
            <a:r>
              <a:rPr lang="ru-RU" i="1" dirty="0" smtClean="0"/>
              <a:t> Освобождение</a:t>
            </a:r>
            <a:r>
              <a:rPr lang="ru-RU" dirty="0" smtClean="0"/>
              <a:t> от конфликта означает такое изменение природы и/или среды того объекта, внутри которого возникло про­тиворечие, которое ведет к освобождению от конфликта.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59735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Цели и средства представляют собой </a:t>
            </a:r>
            <a:r>
              <a:rPr lang="ru-RU" dirty="0" err="1" smtClean="0"/>
              <a:t>взаимодополняемые</a:t>
            </a:r>
            <a:r>
              <a:rPr lang="ru-RU" dirty="0" smtClean="0"/>
              <a:t> и взаимозаменяемые понятия. Цель часто служит средством </a:t>
            </a:r>
            <a:r>
              <a:rPr lang="ru-RU" dirty="0" smtClean="0"/>
              <a:t>достижения </a:t>
            </a:r>
            <a:r>
              <a:rPr lang="ru-RU" dirty="0" smtClean="0"/>
              <a:t>высшей цели. Следовательно, чтобы превратить конфликт в соревнование, необходимо найти цель более высокого уровня, </a:t>
            </a:r>
            <a:r>
              <a:rPr lang="ru-RU" dirty="0" smtClean="0"/>
              <a:t>общую </a:t>
            </a:r>
            <a:r>
              <a:rPr lang="ru-RU" dirty="0" smtClean="0"/>
              <a:t>для обеих сторон. Тогда несовместимые цели низшего уровня становятся разными средствами достижения общей цели.</a:t>
            </a:r>
          </a:p>
          <a:p>
            <a:r>
              <a:rPr lang="ru-RU" dirty="0" smtClean="0"/>
              <a:t>Поиск общей цели высшего уровня может продолжаться до тех пор, пока не будет достигнут идеал — когда цели и средства сведут­ся воедино. Вероятность обнаружения общей цели вырастает по мере перехода на более высокие уровни иерархии. Но если даже на идеальном уровне не будет найдена общая цель, то конфликт следу­ет считать неразрешимым в рамках существующего мировоззрения.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5973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Если же консенсус невозможен или достигается на условиях, не позволяющих снять проблему, то можно вносить допустимые </a:t>
            </a:r>
            <a:r>
              <a:rPr lang="ru-RU" dirty="0" smtClean="0"/>
              <a:t>изменения</a:t>
            </a:r>
            <a:r>
              <a:rPr lang="ru-RU" dirty="0" smtClean="0"/>
              <a:t>, не решающие, а отодвигающие проблему. При этом создает­ся новая ситуация, достигается какой-то выигрыш, что-то </a:t>
            </a:r>
            <a:r>
              <a:rPr lang="ru-RU" dirty="0" smtClean="0"/>
              <a:t>улучшается</a:t>
            </a:r>
            <a:r>
              <a:rPr lang="ru-RU" dirty="0" smtClean="0"/>
              <a:t>, ощущается движение вперед, накапливаются опыт и знания, которые впоследствии должны обеспечить окончательное решение проблемы. Это означает, что проблему, которую мы не можем </a:t>
            </a:r>
            <a:r>
              <a:rPr lang="ru-RU" dirty="0" smtClean="0"/>
              <a:t>решить </a:t>
            </a:r>
            <a:r>
              <a:rPr lang="ru-RU" dirty="0" smtClean="0"/>
              <a:t>в настоящее время, следует считать условием, с которым надо будет считаться до тех пор, пока мы не окажемся в состоянии из­менить его.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666936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2. Как бороться с недооценкой будущего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dirty="0" smtClean="0"/>
              <a:t>Отодвигание проблемы в будущее часто сопровождается ее </a:t>
            </a:r>
            <a:r>
              <a:rPr lang="ru-RU" dirty="0" smtClean="0"/>
              <a:t>недооценкой</a:t>
            </a:r>
            <a:r>
              <a:rPr lang="ru-RU" dirty="0" smtClean="0"/>
              <a:t>. Дело в том, что временная перспектива подобна </a:t>
            </a:r>
            <a:r>
              <a:rPr lang="ru-RU" dirty="0" smtClean="0"/>
              <a:t>пространственной</a:t>
            </a:r>
            <a:r>
              <a:rPr lang="ru-RU" dirty="0" smtClean="0"/>
              <a:t>: чем дальше от нас событие, тем меньший вес мы ему склонны придавать. На проблемы будущих поколений мы смотрим словно через уменьшительное стекло. Известно, например, что запасы природного топлива в мире могут закончиться к концу текущего столетия, а подавляющее большинство людей, кроме </a:t>
            </a:r>
            <a:r>
              <a:rPr lang="ru-RU" dirty="0" smtClean="0"/>
              <a:t>отдельных </a:t>
            </a:r>
            <a:r>
              <a:rPr lang="ru-RU" dirty="0" smtClean="0"/>
              <a:t>ученых, не придают этому ни малейшего значения.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r>
              <a:rPr lang="ru-RU" dirty="0" smtClean="0"/>
              <a:t>Существуют объективные причины такого явления. Известно, что решение одних проблем, как правило, порождает массу других. В результате в модели будущего приходится рассматривать интен­сивно ветвящиеся деревья вариантов. Непомерный рост числа </a:t>
            </a:r>
            <a:r>
              <a:rPr lang="ru-RU" dirty="0" smtClean="0"/>
              <a:t>будущих </a:t>
            </a:r>
            <a:r>
              <a:rPr lang="ru-RU" dirty="0" smtClean="0"/>
              <a:t>проблем приводит к невозможности учета их всех, и мы </a:t>
            </a:r>
            <a:r>
              <a:rPr lang="ru-RU" dirty="0" smtClean="0"/>
              <a:t>просто </a:t>
            </a:r>
            <a:r>
              <a:rPr lang="ru-RU" dirty="0" smtClean="0"/>
              <a:t>вынуждены сокращать их число, отсекая какие-то варианты и упрощая задачу.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19268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При осуществлении этого вынужденного шага необходимо </a:t>
            </a:r>
            <a:r>
              <a:rPr lang="ru-RU" dirty="0" smtClean="0"/>
              <a:t>позаботиться </a:t>
            </a:r>
            <a:r>
              <a:rPr lang="ru-RU" dirty="0" smtClean="0"/>
              <a:t>о снижении неизбежных потерь. Существует по крайней мере два действенных приема обеспечения целенаправленного со­кращения ветвей дерева вариантов:</a:t>
            </a:r>
          </a:p>
          <a:p>
            <a:r>
              <a:rPr lang="ru-RU" dirty="0" smtClean="0"/>
              <a:t>• посредством сопоставления утрачиваемых возможностей, связанных с отсекаемой ветвью, с остающимися </a:t>
            </a:r>
            <a:r>
              <a:rPr lang="ru-RU" dirty="0" smtClean="0"/>
              <a:t>возможностями </a:t>
            </a:r>
            <a:r>
              <a:rPr lang="ru-RU" dirty="0" smtClean="0"/>
              <a:t>сохраняемых ветвей выбрать наименее «ущербный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вариант для решения проблемы (метод нечисловой оптими­зации);</a:t>
            </a:r>
          </a:p>
          <a:p>
            <a:pPr lvl="0"/>
            <a:r>
              <a:rPr lang="ru-RU" dirty="0" smtClean="0"/>
              <a:t>искусственно обеспечить усиление учета интересов будущих поколений, приписывая им нарастающие веса по мере отда­ления от текущего момента.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5043190"/>
          </a:xfrm>
        </p:spPr>
        <p:txBody>
          <a:bodyPr>
            <a:normAutofit/>
          </a:bodyPr>
          <a:lstStyle/>
          <a:p>
            <a:r>
              <a:rPr lang="ru-RU" dirty="0" smtClean="0"/>
              <a:t>1. Как обеспечить максимум представительности и минимум конфликтности</a:t>
            </a:r>
          </a:p>
          <a:p>
            <a:r>
              <a:rPr lang="ru-RU" dirty="0" smtClean="0"/>
              <a:t>2. Как бороться с недооценкой будущего</a:t>
            </a:r>
          </a:p>
          <a:p>
            <a:r>
              <a:rPr lang="ru-RU" dirty="0" smtClean="0"/>
              <a:t>3. Как достичь объективности целей и точности критериев</a:t>
            </a:r>
          </a:p>
          <a:p>
            <a:r>
              <a:rPr lang="ru-RU" dirty="0" smtClean="0"/>
              <a:t>4. Как обеспечить необходимую и достаточную вооруженность системного анализа знаниями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336704"/>
          </a:xfrm>
        </p:spPr>
        <p:txBody>
          <a:bodyPr>
            <a:normAutofit/>
          </a:bodyPr>
          <a:lstStyle/>
          <a:p>
            <a:r>
              <a:rPr lang="ru-RU" dirty="0" smtClean="0"/>
              <a:t>Эти приемы позволяют компенсировать эффект недооценки </a:t>
            </a:r>
            <a:r>
              <a:rPr lang="ru-RU" dirty="0" smtClean="0"/>
              <a:t>будущего </a:t>
            </a:r>
            <a:r>
              <a:rPr lang="ru-RU" dirty="0" smtClean="0"/>
              <a:t>и обеспечивают нарастание значимости каждого </a:t>
            </a:r>
            <a:r>
              <a:rPr lang="ru-RU" dirty="0" smtClean="0"/>
              <a:t>последующего </a:t>
            </a:r>
            <a:r>
              <a:rPr lang="ru-RU" dirty="0" smtClean="0"/>
              <a:t>поколения. Только под таким углом зрения решение глобаль­ных проблем современности, как-то утилизация ядерных отходов, уменьшение парникового эффекта, сохранение озера Байкал и т.п., можно считать допустимым. В противном случае непосредственное их решение лучше отложить на более поздние времена.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408712"/>
          </a:xfrm>
        </p:spPr>
        <p:txBody>
          <a:bodyPr>
            <a:normAutofit/>
          </a:bodyPr>
          <a:lstStyle/>
          <a:p>
            <a:r>
              <a:rPr lang="ru-RU" b="1" dirty="0" smtClean="0"/>
              <a:t>3. Как достичь объективности целей и точности критериев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dirty="0" smtClean="0"/>
              <a:t>При проведении системных исследований экономических </a:t>
            </a:r>
            <a:r>
              <a:rPr lang="ru-RU" dirty="0" smtClean="0"/>
              <a:t>систем </a:t>
            </a:r>
            <a:r>
              <a:rPr lang="ru-RU" dirty="0" smtClean="0"/>
              <a:t>очень трудно осуществим этап определения целей. Люди </a:t>
            </a:r>
            <a:r>
              <a:rPr lang="ru-RU" dirty="0" smtClean="0"/>
              <a:t>затрудняются </a:t>
            </a:r>
            <a:r>
              <a:rPr lang="ru-RU" dirty="0" smtClean="0"/>
              <a:t>в формулировании своих действительных целей или заблуждаются относительно них. Иногда некоторые цели </a:t>
            </a:r>
            <a:r>
              <a:rPr lang="ru-RU" dirty="0" smtClean="0"/>
              <a:t>сознательно </a:t>
            </a:r>
            <a:r>
              <a:rPr lang="ru-RU" dirty="0" smtClean="0"/>
              <a:t>скрывают, в других случаях они могут меняться с течением времени.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5253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распоряжении системного аналитика имеется минимум два действенных способа повышения объективности при определении целей исследуемой системы:</a:t>
            </a:r>
          </a:p>
          <a:p>
            <a:pPr lvl="0"/>
            <a:r>
              <a:rPr lang="ru-RU" dirty="0" smtClean="0"/>
              <a:t>анализ выборов в прошлом, поскольку в них проявляются истинные цели людей, осуществляющих выбор и, следова­тельно, содержится необходимая информация;</a:t>
            </a:r>
          </a:p>
          <a:p>
            <a:pPr lvl="0"/>
            <a:r>
              <a:rPr lang="ru-RU" dirty="0" smtClean="0"/>
              <a:t>выявление системы ценностей лица, принимающего </a:t>
            </a:r>
            <a:r>
              <a:rPr lang="ru-RU" dirty="0" smtClean="0"/>
              <a:t>решения</a:t>
            </a:r>
            <a:r>
              <a:rPr lang="ru-RU" dirty="0" smtClean="0"/>
              <a:t>, поскольку цели субъекта вытекают из его мировоззре­ния, которое, в свою очередь, определяется внутренней сис­темой ценностей индивида.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/>
          <a:lstStyle/>
          <a:p>
            <a:r>
              <a:rPr lang="ru-RU" dirty="0" smtClean="0"/>
              <a:t>Отсюда вытекает, что та роль, которую в естественных и </a:t>
            </a:r>
            <a:r>
              <a:rPr lang="ru-RU" dirty="0" smtClean="0"/>
              <a:t>искусственных </a:t>
            </a:r>
            <a:r>
              <a:rPr lang="ru-RU" dirty="0" smtClean="0"/>
              <a:t>системах играют объективные причины и причинно- следственные связи, в экономических системах принадлежит </a:t>
            </a:r>
            <a:r>
              <a:rPr lang="ru-RU" dirty="0" smtClean="0"/>
              <a:t>субъективным </a:t>
            </a:r>
            <a:r>
              <a:rPr lang="ru-RU" dirty="0" smtClean="0"/>
              <a:t>целям людей и их деятельности, направленной на осуще­ствление своих целей.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2646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Не лучше обстоит дело с выбором критериев. Многие цели трудно или даже невозможно описать количественно. В тех случаях, когда это удается сделать, необходимо помнить, что критерий </a:t>
            </a:r>
            <a:r>
              <a:rPr lang="ru-RU" dirty="0" smtClean="0"/>
              <a:t>является </a:t>
            </a:r>
            <a:r>
              <a:rPr lang="ru-RU" dirty="0" smtClean="0"/>
              <a:t>лишь моделью цели. Он характеризует цель только косвенно, иногда лучше, иногда хуже, но всегда приближенно. Например, уровень медицинского обслуживания населения оценивают по </a:t>
            </a:r>
            <a:r>
              <a:rPr lang="ru-RU" dirty="0" smtClean="0"/>
              <a:t>показателю </a:t>
            </a:r>
            <a:r>
              <a:rPr lang="ru-RU" dirty="0" smtClean="0"/>
              <a:t>«детская смертность», а успешность работы научного со­трудника оценивается по числу и объему его научных публикаций за отчетный период. Разумеется, что и в том и другом случае </a:t>
            </a:r>
            <a:r>
              <a:rPr lang="ru-RU" dirty="0" smtClean="0"/>
              <a:t>критерий </a:t>
            </a:r>
            <a:r>
              <a:rPr lang="ru-RU" dirty="0" smtClean="0"/>
              <a:t>лишь в какой-то мере отражает реальное положение дел.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33670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Как отмечалось ранее, кроме критерия-цели в постановке </a:t>
            </a:r>
            <a:r>
              <a:rPr lang="ru-RU" dirty="0" smtClean="0"/>
              <a:t>задачи </a:t>
            </a:r>
            <a:r>
              <a:rPr lang="ru-RU" dirty="0" smtClean="0"/>
              <a:t>важную роль играют критерии-ограничения. Даже небольшие их изменения могут существенно сказаться на решении. Еще более разительный отрицательный эффект можно получить, снимая одни ограничения и добавляя другие. В этом действии содержится </a:t>
            </a:r>
            <a:r>
              <a:rPr lang="ru-RU" dirty="0" smtClean="0"/>
              <a:t>опасная </a:t>
            </a:r>
            <a:r>
              <a:rPr lang="ru-RU" dirty="0" smtClean="0"/>
              <a:t>ловушка при оптимизационном подходе к решению проблемы. Опасность заключается в том, что, не задав всех необходимых </a:t>
            </a:r>
            <a:r>
              <a:rPr lang="ru-RU" dirty="0" smtClean="0"/>
              <a:t>ограничений</a:t>
            </a:r>
            <a:r>
              <a:rPr lang="ru-RU" dirty="0" smtClean="0"/>
              <a:t>, мы можем одновременно с максимизацией или миними­зацией основного критерия получить непредвиденные и нежела­тельные сопутствующие эффекты. Например, с приобретением бо­гатства потерять друзей, а иногда и совесть.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5253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Еще одна трудность в исследовании экономических систем </a:t>
            </a:r>
            <a:r>
              <a:rPr lang="ru-RU" dirty="0" smtClean="0"/>
              <a:t>связана </a:t>
            </a:r>
            <a:r>
              <a:rPr lang="ru-RU" dirty="0" smtClean="0"/>
              <a:t>со сложностью их формализованного описания. Сложные </a:t>
            </a:r>
            <a:r>
              <a:rPr lang="ru-RU" dirty="0" smtClean="0"/>
              <a:t>системы </a:t>
            </a:r>
            <a:r>
              <a:rPr lang="ru-RU" dirty="0" smtClean="0"/>
              <a:t>потому и сложны, что не поддаются полной формализации. Следовательно, полностью формализованные задачи, которые удает­ся поставить при исследовании сложных систем, неизбежно будут частными и подчиненными. Поэтому формализация в таких иссле­дованиях является не целью, а средством, а ее результаты — не </a:t>
            </a:r>
            <a:r>
              <a:rPr lang="ru-RU" dirty="0" smtClean="0"/>
              <a:t>конечный</a:t>
            </a:r>
            <a:r>
              <a:rPr lang="ru-RU" dirty="0" smtClean="0"/>
              <a:t>, а только промежуточный этап работы. То есть результаты решения формализованной задачи следует рассматривать как </a:t>
            </a:r>
            <a:r>
              <a:rPr lang="ru-RU" dirty="0" smtClean="0"/>
              <a:t>предварительные</a:t>
            </a:r>
            <a:r>
              <a:rPr lang="ru-RU" dirty="0" smtClean="0"/>
              <a:t>, вспомогательные данные в решении исходной проблемы.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Таким образом, высокая практичность формализации в техни­ческих системах не должна порождать предположений, что такой же эффект может быть достигнут при решении проблем </a:t>
            </a:r>
            <a:r>
              <a:rPr lang="ru-RU" dirty="0" smtClean="0"/>
              <a:t>экономических </a:t>
            </a:r>
            <a:r>
              <a:rPr lang="ru-RU" dirty="0" smtClean="0"/>
              <a:t>систем. В экономических системах математическое </a:t>
            </a:r>
            <a:r>
              <a:rPr lang="ru-RU" dirty="0" smtClean="0"/>
              <a:t>моделирование </a:t>
            </a:r>
            <a:r>
              <a:rPr lang="ru-RU" dirty="0" smtClean="0"/>
              <a:t>затруднительно и приводит к неточным и неустойчивым результатам. Чем сложнее система, тем осторожнее и </a:t>
            </a:r>
            <a:r>
              <a:rPr lang="ru-RU" dirty="0" err="1" smtClean="0"/>
              <a:t>скептичнее</a:t>
            </a:r>
            <a:r>
              <a:rPr lang="ru-RU" dirty="0" smtClean="0"/>
              <a:t> следует относиться к ее оптимизации.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66936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4. Как обеспечить необходимую и достаточную вооруженность системного анализа знаниями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 </a:t>
            </a:r>
            <a:r>
              <a:rPr lang="ru-RU" dirty="0" smtClean="0"/>
              <a:t>Нельзя сказать, что системный анализ в экономике уже сфор­мировался в строгую прикладную науку. До настоящего времени многие решения системных аналитиков в экономике балансируют на грани здравого смысла, инженерии и искусства. Тем не менее накопленный опыт позволил выстроить </a:t>
            </a:r>
            <a:r>
              <a:rPr lang="ru-RU" dirty="0" err="1" smtClean="0"/>
              <a:t>этапность</a:t>
            </a:r>
            <a:r>
              <a:rPr lang="ru-RU" dirty="0" smtClean="0"/>
              <a:t> системного </a:t>
            </a:r>
            <a:r>
              <a:rPr lang="ru-RU" dirty="0" smtClean="0"/>
              <a:t>анализа </a:t>
            </a:r>
            <a:r>
              <a:rPr lang="ru-RU" dirty="0" smtClean="0"/>
              <a:t>экономических систем, определить круг решаемых задач в рамках каждого этапа и их методико-инструментальную поддержку. Типовую методику проведения системного анализа явления, про­цесса или системы экономической природы, не следует восприни­мать как догму в каждом конкретном случае. Ее надо использовать как руководство к действию и каждый раз формировать </a:t>
            </a:r>
            <a:r>
              <a:rPr lang="ru-RU" dirty="0" smtClean="0"/>
              <a:t>собственную </a:t>
            </a:r>
            <a:r>
              <a:rPr lang="ru-RU" dirty="0" smtClean="0"/>
              <a:t>методику системного исследования проблемного экономиче­ского объекта.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120680"/>
          </a:xfrm>
        </p:spPr>
        <p:txBody>
          <a:bodyPr>
            <a:normAutofit/>
          </a:bodyPr>
          <a:lstStyle/>
          <a:p>
            <a:r>
              <a:rPr lang="ru-RU" dirty="0" smtClean="0"/>
              <a:t>При проведении системного анализа аналитик использует как формализованные знания, накопленные и зафиксированные его предшественниками, так и неформализованные, или житейские, обогащенные личным опытом. При этом и те и другие знания </a:t>
            </a:r>
            <a:r>
              <a:rPr lang="ru-RU" dirty="0" smtClean="0"/>
              <a:t>могут </a:t>
            </a:r>
            <a:r>
              <a:rPr lang="ru-RU" dirty="0" smtClean="0"/>
              <a:t>иметь разный уровень развития. Если ограничиться только </a:t>
            </a:r>
            <a:r>
              <a:rPr lang="ru-RU" dirty="0" smtClean="0"/>
              <a:t>двумя </a:t>
            </a:r>
            <a:r>
              <a:rPr lang="ru-RU" dirty="0" smtClean="0"/>
              <a:t>градациями знаний аналитика — высокие и низкие, — то можно построить табл. 2, характеризующую специфику аналитической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1. Как обеспечить максимум представительности и минимум </a:t>
            </a:r>
            <a:r>
              <a:rPr lang="ru-RU" b="1" dirty="0" smtClean="0"/>
              <a:t>конфликтности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При выявлении заинтересованных сторон </a:t>
            </a:r>
            <a:r>
              <a:rPr lang="ru-RU" i="1" dirty="0" smtClean="0"/>
              <a:t>в перечень участников </a:t>
            </a:r>
            <a:r>
              <a:rPr lang="ru-RU" i="1" dirty="0" smtClean="0"/>
              <a:t>проблемной ситуации обязательно необходимо включать:</a:t>
            </a:r>
          </a:p>
          <a:p>
            <a:pPr lvl="0"/>
            <a:r>
              <a:rPr lang="ru-RU" dirty="0" smtClean="0"/>
              <a:t>индивидов и организации, интересы которых </a:t>
            </a:r>
            <a:r>
              <a:rPr lang="ru-RU" dirty="0" smtClean="0"/>
              <a:t>непосредственно </a:t>
            </a:r>
            <a:r>
              <a:rPr lang="ru-RU" dirty="0" smtClean="0"/>
              <a:t>пострадали в данной проблемной ситуации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индивидов и организации, оказавшиеся в выигрыше в </a:t>
            </a:r>
            <a:r>
              <a:rPr lang="ru-RU" dirty="0" smtClean="0"/>
              <a:t>сложившейся </a:t>
            </a:r>
            <a:r>
              <a:rPr lang="ru-RU" dirty="0" smtClean="0"/>
              <a:t>обстановке, нашедшие возможность использовать ее для получения благ и заинтересованных в ее сохранении без изменений;</a:t>
            </a:r>
          </a:p>
          <a:p>
            <a:pPr lvl="0"/>
            <a:r>
              <a:rPr lang="ru-RU" dirty="0" smtClean="0"/>
              <a:t>активные силы, способствующие решению проблемы;</a:t>
            </a:r>
          </a:p>
          <a:p>
            <a:pPr lvl="0"/>
            <a:r>
              <a:rPr lang="ru-RU" dirty="0" smtClean="0"/>
              <a:t>организации и лиц, наделенных властью, достаточной для решения проблемы;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484785"/>
          <a:ext cx="7920880" cy="4597690"/>
        </p:xfrm>
        <a:graphic>
          <a:graphicData uri="http://schemas.openxmlformats.org/drawingml/2006/table">
            <a:tbl>
              <a:tblPr/>
              <a:tblGrid>
                <a:gridCol w="2924571"/>
                <a:gridCol w="2586030"/>
                <a:gridCol w="2410279"/>
              </a:tblGrid>
              <a:tr h="19962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Microsoft Sans Serif"/>
                          <a:cs typeface="Times New Roman"/>
                        </a:rPr>
                        <a:t>Таблица 2. Вооруженность системного аналитика знаниями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 marL="89757" marR="89757" marT="44879" marB="44879">
                    <a:lnL>
                      <a:noFill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 marL="89757" marR="89757" marT="44879" marB="44879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054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Неформализованные (житейские) знания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Формализованные знания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1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Высокие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Низкие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1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Высокие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Более чем достаточная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Приемлемая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1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Низкие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Достаточная</a:t>
                      </a:r>
                      <a:endParaRPr lang="ru-RU" sz="200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Неприемлемая</a:t>
                      </a:r>
                      <a:endParaRPr lang="ru-RU" sz="2000" dirty="0">
                        <a:latin typeface="Verdana"/>
                        <a:ea typeface="Microsoft Sans Serif"/>
                        <a:cs typeface="Times New Roman"/>
                      </a:endParaRPr>
                    </a:p>
                  </a:txBody>
                  <a:tcPr marL="6233" marR="6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638132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Идеальный случай, когда системные исследования </a:t>
            </a:r>
            <a:r>
              <a:rPr lang="ru-RU" dirty="0" smtClean="0"/>
              <a:t>соответствуют </a:t>
            </a:r>
            <a:r>
              <a:rPr lang="ru-RU" dirty="0" smtClean="0"/>
              <a:t>первой четверти табл. 2 и проводятся с опорой на высокие формализованные и неформализованные знания аналитика. Но это возможно только в том случае, когда аналитик — крупный специа­лист в методологии системного анализа и до тонкостей знает </a:t>
            </a:r>
            <a:r>
              <a:rPr lang="ru-RU" dirty="0" smtClean="0"/>
              <a:t>исследуемую </a:t>
            </a:r>
            <a:r>
              <a:rPr lang="ru-RU" dirty="0" smtClean="0"/>
              <a:t>предметную область. Последнее требование выполнимо только тогда, когда аналитик является сотрудником исследуемой экономической системы или имеет богатый опыт исследования аналогичных систем.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66693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Поскольку большей частью системные исследования проводятся силами приглашенных специалистов, то говорить о высоком уровне их житейских знаний в предметной области не приходится. В этом случае системные исследования соответствуют третьей четверти табл. 2, что также гарантирует высокую вероятность хорошего результата.</a:t>
            </a:r>
          </a:p>
          <a:p>
            <a:r>
              <a:rPr lang="ru-RU" dirty="0" smtClean="0"/>
              <a:t>Вторая четверть табл. 2, как правило, соответствует случаю, когда предприятие или организация (экономическая система)</a:t>
            </a:r>
          </a:p>
          <a:p>
            <a:r>
              <a:rPr lang="ru-RU" dirty="0" smtClean="0"/>
              <a:t>своими силами взялись за проведение системного анализа. </a:t>
            </a:r>
            <a:r>
              <a:rPr lang="ru-RU" dirty="0" smtClean="0"/>
              <a:t>Рассчитывать </a:t>
            </a:r>
            <a:r>
              <a:rPr lang="ru-RU" dirty="0" smtClean="0"/>
              <a:t>на приемлемый результат этого мероприятия можно, но это будет стоить больших затрат времени, а возможно, и ресурсов.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264696"/>
          </a:xfrm>
        </p:spPr>
        <p:txBody>
          <a:bodyPr>
            <a:normAutofit/>
          </a:bodyPr>
          <a:lstStyle/>
          <a:p>
            <a:r>
              <a:rPr lang="ru-RU" dirty="0" smtClean="0"/>
              <a:t>И наконец, последняя, четвертая четверть табл. 2 соответст­вует самому нежелательному варианту развития событий. Он воз­никает в том случае, когда по каким-то причинам (погоня за деше­визной, желание поддержать дружественную структуру и т.п.) ком­пания ошиблась в выборе исполнителя своего заказа на системные исследования. Такой вариант ни к чему другому кроме затрат ре­сурсов и времени привести не может.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33670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Из всего этого напрашивается один вывод, который, учитывая его важность для судьбы системного исследования, следует возвести в принцип. Он заключается в том, что естественная ограниченность формализованных знаний о методологии системного анализа у </a:t>
            </a:r>
            <a:r>
              <a:rPr lang="ru-RU" dirty="0" smtClean="0"/>
              <a:t>заказчика</a:t>
            </a:r>
            <a:r>
              <a:rPr lang="ru-RU" dirty="0" smtClean="0"/>
              <a:t>, с одной стороны, и невысокий уровень неформализован­ных знаний аналитиков в подлежащей системному исследованию предметной области, с другой стороны, вынуждают их </a:t>
            </a:r>
            <a:r>
              <a:rPr lang="ru-RU" dirty="0" smtClean="0"/>
              <a:t>сотрудничать</a:t>
            </a:r>
            <a:r>
              <a:rPr lang="ru-RU" dirty="0" smtClean="0"/>
              <a:t>. Если стороны действительно стремятся решить существующую проблему, то они должны неукоснительно следовать этому </a:t>
            </a:r>
            <a:r>
              <a:rPr lang="ru-RU" dirty="0" smtClean="0"/>
              <a:t>принципу </a:t>
            </a:r>
            <a:r>
              <a:rPr lang="ru-RU" dirty="0" smtClean="0"/>
              <a:t>и тесно сотрудничать на всех этапах проведения системного </a:t>
            </a:r>
            <a:r>
              <a:rPr lang="ru-RU" dirty="0" smtClean="0"/>
              <a:t>анализа</a:t>
            </a:r>
            <a:r>
              <a:rPr lang="ru-RU" dirty="0" smtClean="0"/>
              <a:t>. В этой связи взаимоотношениям заказчика и системного </a:t>
            </a:r>
            <a:r>
              <a:rPr lang="ru-RU" dirty="0" smtClean="0"/>
              <a:t>аналитика </a:t>
            </a:r>
            <a:r>
              <a:rPr lang="ru-RU" dirty="0" smtClean="0"/>
              <a:t>необходимо уделять самое пристальное внимание. Но об этом в следующей главе.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812088" cy="640871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другие стороны, которые в силу разных причин не имеют возможности выразить свою причастность к проблемной </a:t>
            </a:r>
            <a:r>
              <a:rPr lang="ru-RU" dirty="0" smtClean="0"/>
              <a:t>ситуации</a:t>
            </a:r>
            <a:r>
              <a:rPr lang="ru-RU" dirty="0" smtClean="0"/>
              <a:t>, но которых в той или иной степени заденут </a:t>
            </a:r>
            <a:r>
              <a:rPr lang="ru-RU" dirty="0" smtClean="0"/>
              <a:t>результаты </a:t>
            </a:r>
            <a:r>
              <a:rPr lang="ru-RU" dirty="0" smtClean="0"/>
              <a:t>ее решения;</a:t>
            </a:r>
          </a:p>
          <a:p>
            <a:pPr lvl="0"/>
            <a:r>
              <a:rPr lang="ru-RU" dirty="0" smtClean="0"/>
              <a:t>прошлые и будущие поколения.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Включение в перечень заинтересованных сторон прошлых и особенно будущих поколений является нашей моральной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обязанностью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Морально допустимым в системном анализе является все то, что не ухудшит положения будущих поколений.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453336"/>
          </a:xfrm>
        </p:spPr>
        <p:txBody>
          <a:bodyPr>
            <a:normAutofit/>
          </a:bodyPr>
          <a:lstStyle/>
          <a:p>
            <a:r>
              <a:rPr lang="ru-RU" dirty="0" smtClean="0"/>
              <a:t>Наличием многих заинтересованных сторон обусловлено </a:t>
            </a:r>
            <a:r>
              <a:rPr lang="ru-RU" dirty="0" smtClean="0"/>
              <a:t>наличие </a:t>
            </a:r>
            <a:r>
              <a:rPr lang="ru-RU" dirty="0" smtClean="0"/>
              <a:t>разных, часто противоположных и несовместимых взглядов на мир. Это может быть причиной всевозможных конфликтов. То, как обеспечить целостность и единство экономической системы при наличии разногласий у ее элементов, представляет собой очень </a:t>
            </a:r>
            <a:r>
              <a:rPr lang="ru-RU" dirty="0" smtClean="0"/>
              <a:t>актуальную </a:t>
            </a:r>
            <a:r>
              <a:rPr lang="ru-RU" dirty="0" smtClean="0"/>
              <a:t>задачу современности.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6336704"/>
          </a:xfrm>
        </p:spPr>
        <p:txBody>
          <a:bodyPr>
            <a:normAutofit/>
          </a:bodyPr>
          <a:lstStyle/>
          <a:p>
            <a:r>
              <a:rPr lang="ru-RU" dirty="0" smtClean="0"/>
              <a:t>Исторический опыт подтверждает, что применение силы, </a:t>
            </a:r>
            <a:r>
              <a:rPr lang="ru-RU" dirty="0" smtClean="0"/>
              <a:t>принесение </a:t>
            </a:r>
            <a:r>
              <a:rPr lang="ru-RU" dirty="0" smtClean="0"/>
              <a:t>интересов меньшинства в жертву интересам большинства приводит к тому, что жертвой может стать каждый. Это относится и к демократическим формам выработки коллективных решений. Выясняется, что суть демократии не в принятии решений </a:t>
            </a:r>
            <a:r>
              <a:rPr lang="ru-RU" dirty="0" smtClean="0"/>
              <a:t>большинством </a:t>
            </a:r>
            <a:r>
              <a:rPr lang="ru-RU" dirty="0" smtClean="0"/>
              <a:t>голосов, а в защите интересов меньшинства и соблюдении интересов каждой отдельной личности.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408712"/>
          </a:xfrm>
        </p:spPr>
        <p:txBody>
          <a:bodyPr>
            <a:normAutofit/>
          </a:bodyPr>
          <a:lstStyle/>
          <a:p>
            <a:r>
              <a:rPr lang="ru-RU" dirty="0" smtClean="0"/>
              <a:t>Тем не менее в конфликтных ситуациях вопрос о совместном существовании противоположных взглядов переходит в практиче­скую плоскость. Какие же действия по изменению ситуации </a:t>
            </a:r>
            <a:r>
              <a:rPr lang="ru-RU" dirty="0" smtClean="0"/>
              <a:t>допустимы</a:t>
            </a:r>
            <a:r>
              <a:rPr lang="ru-RU" dirty="0" smtClean="0"/>
              <a:t>, а какие нет? Высокоморальное требование — считать </a:t>
            </a:r>
            <a:r>
              <a:rPr lang="ru-RU" dirty="0" smtClean="0"/>
              <a:t>приемлемыми </a:t>
            </a:r>
            <a:r>
              <a:rPr lang="ru-RU" dirty="0" smtClean="0"/>
              <a:t>только такие изменения, которые улучшают ситуацию с точки зрения хотя бы одного его участника и не ухудшают ее с точ­ки зрения всех остальных — часто приводит к невозможности </a:t>
            </a:r>
            <a:r>
              <a:rPr lang="ru-RU" dirty="0" smtClean="0"/>
              <a:t>внесения </a:t>
            </a:r>
            <a:r>
              <a:rPr lang="ru-RU" dirty="0" smtClean="0"/>
              <a:t>каких-либо изменений вообще.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8991600" cy="65253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Лучшим решением в этом случае является консенсус. Достичь его часто трудно, но редко невозможно. Достижение консенсуса — удел лидера. Когда затрагиваются рациональный, эмоциональный и культурный аспекты поведения, без лидера не обойтись. Выработка общего мнения целиком зависит от его таланта.</a:t>
            </a:r>
          </a:p>
          <a:p>
            <a:r>
              <a:rPr lang="ru-RU" dirty="0" smtClean="0"/>
              <a:t>Надо заметить, что общее мнение далеко не то же самое, что подчинение меньшинства большинству. Здесь речь идет не о едино­гласии, а о соглашении действовать. Никому на позволено </a:t>
            </a:r>
            <a:r>
              <a:rPr lang="ru-RU" dirty="0" smtClean="0"/>
              <a:t>затягивать </a:t>
            </a:r>
            <a:r>
              <a:rPr lang="ru-RU" dirty="0" smtClean="0"/>
              <a:t>или саботировать процесс, отворачиваться от проблемы в </a:t>
            </a:r>
            <a:r>
              <a:rPr lang="ru-RU" dirty="0" smtClean="0"/>
              <a:t>надежде </a:t>
            </a:r>
            <a:r>
              <a:rPr lang="ru-RU" dirty="0" smtClean="0"/>
              <a:t>на то, что в конце концов она сама собой решится. Отрица­тельное решение — это не что иное, как выбор существующего по­ложения дел.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33670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Для интеграции сотрудников необходимо формирование такой организационной структуры, в рамках которой все могут </a:t>
            </a:r>
            <a:r>
              <a:rPr lang="ru-RU" dirty="0" smtClean="0"/>
              <a:t>действовать </a:t>
            </a:r>
            <a:r>
              <a:rPr lang="ru-RU" dirty="0" smtClean="0"/>
              <a:t>как независимые участники с правом индивидуального выбора, оставаясь при этом ответственными звеньями единого целого, т.е. выбора коллективного. Результативность и эффективность </a:t>
            </a:r>
            <a:r>
              <a:rPr lang="ru-RU" dirty="0" err="1" smtClean="0"/>
              <a:t>мультиразумной</a:t>
            </a:r>
            <a:r>
              <a:rPr lang="ru-RU" dirty="0" smtClean="0"/>
              <a:t> </a:t>
            </a:r>
            <a:r>
              <a:rPr lang="ru-RU" dirty="0" smtClean="0"/>
              <a:t>экономической системы, таким образом, зависит не столько от управления действиями ее работников, сколько от управления их взаимодействиями. Работники могут сотрудничать в одном направлении, соревноваться в другом и конфликтовать в третьем — и все это одновременно.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</TotalTime>
  <Words>2167</Words>
  <Application>Microsoft Office PowerPoint</Application>
  <PresentationFormat>Экран (4:3)</PresentationFormat>
  <Paragraphs>81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Трек</vt:lpstr>
      <vt:lpstr>Тема 10.  Особенности решения экономических проблем </vt:lpstr>
      <vt:lpstr>Вопросы: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 Таблица 1. Типы отношений между элементами социокультурной       системы 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10.  Особенности решения экономических проблем </dc:title>
  <cp:lastModifiedBy>Менеджмент 168</cp:lastModifiedBy>
  <cp:revision>6</cp:revision>
  <dcterms:modified xsi:type="dcterms:W3CDTF">2016-03-09T09:29:48Z</dcterms:modified>
</cp:coreProperties>
</file>